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4" r:id="rId2"/>
    <p:sldId id="256" r:id="rId3"/>
    <p:sldId id="257" r:id="rId4"/>
    <p:sldId id="258" r:id="rId5"/>
    <p:sldId id="259" r:id="rId6"/>
    <p:sldId id="273" r:id="rId7"/>
    <p:sldId id="275" r:id="rId8"/>
    <p:sldId id="276" r:id="rId9"/>
    <p:sldId id="277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0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22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88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19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99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2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90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48772-A176-41D3-9DAD-53F1F47B7F4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6E59D35-9D16-41F7-B332-398DF8A38D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54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kern="100" dirty="0">
                <a:effectLst/>
                <a:latin typeface="Liberation Serif"/>
                <a:ea typeface="Noto Serif CJK SC"/>
                <a:cs typeface="Lohit Devanagari"/>
              </a:rPr>
              <a:t>Group Assignment: Secure Data Storage and Encryption using </a:t>
            </a:r>
            <a:r>
              <a:rPr lang="en-US" sz="2400" b="1" kern="100" dirty="0" err="1">
                <a:effectLst/>
                <a:latin typeface="Liberation Serif"/>
                <a:ea typeface="Noto Serif CJK SC"/>
                <a:cs typeface="Lohit Devanagari"/>
              </a:rPr>
              <a:t>Gnupg</a:t>
            </a:r>
            <a:r>
              <a:rPr lang="en-US" sz="2400" b="1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2400" b="1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sz="2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 dirty="0">
              <a:latin typeface="Liberation Serif"/>
              <a:ea typeface="Noto Serif CJK SC"/>
              <a:cs typeface="Lohit Devanagari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Group Members: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Ishan </a:t>
            </a:r>
            <a:r>
              <a:rPr lang="en-US" kern="100" dirty="0" err="1">
                <a:effectLst/>
                <a:latin typeface="Liberation Serif"/>
                <a:ea typeface="Noto Serif CJK SC"/>
                <a:cs typeface="Lohit Devanagari"/>
              </a:rPr>
              <a:t>Prabhune</a:t>
            </a:r>
            <a:r>
              <a:rPr lang="en-US" kern="100" dirty="0">
                <a:latin typeface="Liberation Serif"/>
                <a:ea typeface="Noto Serif CJK SC"/>
                <a:cs typeface="Lohit Devanagari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00" dirty="0" err="1">
                <a:effectLst/>
                <a:latin typeface="Liberation Serif"/>
                <a:ea typeface="Noto Serif CJK SC"/>
                <a:cs typeface="Lohit Devanagari"/>
              </a:rPr>
              <a:t>Harshal</a:t>
            </a: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 Sawant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Pratik Darade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Aniket Singh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effectLst/>
                <a:latin typeface="Liberation Serif"/>
                <a:ea typeface="Noto Serif CJK SC"/>
                <a:cs typeface="Lohit Devanagari"/>
              </a:rPr>
              <a:t>Raj </a:t>
            </a:r>
            <a:r>
              <a:rPr lang="en-US" kern="100" dirty="0" err="1">
                <a:effectLst/>
                <a:latin typeface="Liberation Serif"/>
                <a:ea typeface="Noto Serif CJK SC"/>
                <a:cs typeface="Lohit Devanagari"/>
              </a:rPr>
              <a:t>Dedhia</a:t>
            </a:r>
            <a:endParaRPr lang="en-US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kern="100" dirty="0">
                <a:effectLst/>
                <a:latin typeface="Liberation Serif"/>
                <a:ea typeface="Noto Serif CJK SC"/>
                <a:cs typeface="Lohit Devanagari"/>
              </a:rPr>
              <a:t>Task 3: Encryption using GnuPG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970" y="2015732"/>
            <a:ext cx="4213284" cy="3450613"/>
          </a:xfrm>
        </p:spPr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Installing </a:t>
            </a:r>
            <a:r>
              <a:rPr lang="en-US" sz="1800" kern="100" dirty="0" err="1" smtClean="0">
                <a:effectLst/>
                <a:latin typeface="Liberation Serif"/>
                <a:ea typeface="Noto Serif CJK SC"/>
                <a:cs typeface="Lohit Devanagari"/>
              </a:rPr>
              <a:t>GnuPG</a:t>
            </a:r>
            <a:r>
              <a:rPr lang="en-US" sz="1800" kern="100" dirty="0" smtClean="0">
                <a:effectLst/>
                <a:latin typeface="Liberation Serif"/>
                <a:ea typeface="Noto Serif CJK SC"/>
                <a:cs typeface="Lohit Devanagari"/>
              </a:rPr>
              <a:t> on our machine.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Image13">
            <a:extLst>
              <a:ext uri="{FF2B5EF4-FFF2-40B4-BE49-F238E27FC236}">
                <a16:creationId xmlns:a16="http://schemas.microsoft.com/office/drawing/2014/main" id="{47FAC943-E54C-E743-2508-F1D75CAE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28474" y="2444624"/>
            <a:ext cx="532638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Displaying the keys of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Gnupg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72143" cy="3450613"/>
          </a:xfrm>
        </p:spPr>
        <p:txBody>
          <a:bodyPr/>
          <a:lstStyle/>
          <a:p>
            <a:r>
              <a:rPr lang="en-US" dirty="0">
                <a:latin typeface="Liberation Serif"/>
              </a:rPr>
              <a:t>To display the keys in GnuPG (GNU Privacy Guard) on the command line, you can use the </a:t>
            </a:r>
            <a:r>
              <a:rPr lang="en-US" dirty="0" err="1">
                <a:latin typeface="Liberation Serif"/>
              </a:rPr>
              <a:t>gpg</a:t>
            </a:r>
            <a:r>
              <a:rPr lang="en-US" dirty="0">
                <a:latin typeface="Liberation Serif"/>
              </a:rPr>
              <a:t> command with the --gen-key</a:t>
            </a:r>
          </a:p>
        </p:txBody>
      </p:sp>
      <p:pic>
        <p:nvPicPr>
          <p:cNvPr id="2" name="Image14">
            <a:extLst>
              <a:ext uri="{FF2B5EF4-FFF2-40B4-BE49-F238E27FC236}">
                <a16:creationId xmlns:a16="http://schemas.microsoft.com/office/drawing/2014/main" id="{1E4E67D4-31BD-0095-7745-53BC9DE5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8928" y="2015732"/>
            <a:ext cx="5379343" cy="37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Liberation Serif"/>
                <a:ea typeface="Noto Serif CJK SC"/>
                <a:cs typeface="Lohit Devanagari"/>
              </a:rPr>
              <a:t>setting a password for </a:t>
            </a:r>
            <a:r>
              <a:rPr lang="en-US" sz="1800" dirty="0" err="1">
                <a:effectLst/>
                <a:latin typeface="Liberation Serif"/>
                <a:ea typeface="Noto Serif CJK SC"/>
                <a:cs typeface="Lohit Devanagari"/>
              </a:rPr>
              <a:t>gnupg</a:t>
            </a:r>
            <a:endParaRPr lang="en-US" dirty="0"/>
          </a:p>
        </p:txBody>
      </p:sp>
      <p:pic>
        <p:nvPicPr>
          <p:cNvPr id="2" name="Image15">
            <a:extLst>
              <a:ext uri="{FF2B5EF4-FFF2-40B4-BE49-F238E27FC236}">
                <a16:creationId xmlns:a16="http://schemas.microsoft.com/office/drawing/2014/main" id="{BEC8E79C-D526-79B6-C9DF-EED5B401C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186818" y="2016125"/>
            <a:ext cx="6132689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Listing keys and exporting our key 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12336-89DD-6994-EDF2-426B7FE6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810886" cy="3450613"/>
          </a:xfrm>
        </p:spPr>
        <p:txBody>
          <a:bodyPr/>
          <a:lstStyle/>
          <a:p>
            <a:r>
              <a:rPr lang="en-US" dirty="0"/>
              <a:t>Listing the keys and exporting our key using command </a:t>
            </a:r>
            <a:r>
              <a:rPr lang="en-US" dirty="0" err="1"/>
              <a:t>gpg</a:t>
            </a:r>
            <a:r>
              <a:rPr lang="en-US" dirty="0"/>
              <a:t>  --list-keys and </a:t>
            </a:r>
            <a:r>
              <a:rPr lang="en-US" dirty="0" err="1"/>
              <a:t>gpg</a:t>
            </a:r>
            <a:r>
              <a:rPr lang="en-US" dirty="0"/>
              <a:t>  --output </a:t>
            </a:r>
            <a:r>
              <a:rPr lang="en-US" dirty="0" err="1"/>
              <a:t>public_key.gpg</a:t>
            </a:r>
            <a:r>
              <a:rPr lang="en-US" dirty="0"/>
              <a:t> --armor -- export </a:t>
            </a:r>
            <a:r>
              <a:rPr lang="en-US" dirty="0" err="1"/>
              <a:t>mailid</a:t>
            </a:r>
            <a:endParaRPr lang="en-US" dirty="0"/>
          </a:p>
        </p:txBody>
      </p:sp>
      <p:pic>
        <p:nvPicPr>
          <p:cNvPr id="8" name="Image16">
            <a:extLst>
              <a:ext uri="{FF2B5EF4-FFF2-40B4-BE49-F238E27FC236}">
                <a16:creationId xmlns:a16="http://schemas.microsoft.com/office/drawing/2014/main" id="{6C9CE8F1-3E15-C110-DC52-E154D498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62466" y="2153613"/>
            <a:ext cx="6321003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installing GnuPG for python pip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269711" cy="3450613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gnupg</a:t>
            </a:r>
            <a:r>
              <a:rPr lang="en-US" dirty="0"/>
              <a:t> for </a:t>
            </a:r>
            <a:r>
              <a:rPr lang="en-US" dirty="0" smtClean="0"/>
              <a:t>python </a:t>
            </a:r>
            <a:r>
              <a:rPr lang="en-US" dirty="0"/>
              <a:t>pip using command pip3 install </a:t>
            </a:r>
            <a:r>
              <a:rPr lang="en-US" dirty="0" err="1"/>
              <a:t>gnupg</a:t>
            </a:r>
            <a:endParaRPr lang="en-US" dirty="0"/>
          </a:p>
        </p:txBody>
      </p:sp>
      <p:pic>
        <p:nvPicPr>
          <p:cNvPr id="2" name="Image17">
            <a:extLst>
              <a:ext uri="{FF2B5EF4-FFF2-40B4-BE49-F238E27FC236}">
                <a16:creationId xmlns:a16="http://schemas.microsoft.com/office/drawing/2014/main" id="{2467267F-97C5-426E-5EFB-6B7A6A7A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21290" y="2169268"/>
            <a:ext cx="7090261" cy="28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installing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mysql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connector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316364" cy="3450613"/>
          </a:xfrm>
        </p:spPr>
        <p:txBody>
          <a:bodyPr/>
          <a:lstStyle/>
          <a:p>
            <a:r>
              <a:rPr lang="en-US" sz="1800" kern="100" dirty="0">
                <a:latin typeface="Liberation Serif"/>
                <a:ea typeface="Noto Serif CJK SC"/>
                <a:cs typeface="Lohit Devanagari"/>
              </a:rPr>
              <a:t>I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nstalling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mysql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connector using command pip3 install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mysql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-connector  -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phython</a:t>
            </a:r>
            <a:endParaRPr lang="en-US" sz="1800" kern="100" dirty="0">
              <a:effectLst/>
              <a:latin typeface="Liberation Serif"/>
              <a:ea typeface="Noto Serif CJK SC"/>
              <a:cs typeface="Lohit Devanaga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Image18">
            <a:extLst>
              <a:ext uri="{FF2B5EF4-FFF2-40B4-BE49-F238E27FC236}">
                <a16:creationId xmlns:a16="http://schemas.microsoft.com/office/drawing/2014/main" id="{22460CA7-0013-81FE-89DC-2C778D3A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01208" y="2276670"/>
            <a:ext cx="7004024" cy="24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9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encrypting entire file using GnuPG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436036" cy="3450613"/>
          </a:xfrm>
        </p:spPr>
        <p:txBody>
          <a:bodyPr/>
          <a:lstStyle/>
          <a:p>
            <a:r>
              <a:rPr lang="en-US" sz="1800" kern="100" dirty="0">
                <a:latin typeface="Liberation Serif"/>
                <a:ea typeface="Noto Serif CJK SC"/>
                <a:cs typeface="Lohit Devanagari"/>
              </a:rPr>
              <a:t>E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ncrypting entire file using GnuPG using command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gpg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–e –r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mailid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in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ecom_data.sql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</a:t>
            </a:r>
          </a:p>
        </p:txBody>
      </p:sp>
      <p:pic>
        <p:nvPicPr>
          <p:cNvPr id="2" name="Image24">
            <a:extLst>
              <a:ext uri="{FF2B5EF4-FFF2-40B4-BE49-F238E27FC236}">
                <a16:creationId xmlns:a16="http://schemas.microsoft.com/office/drawing/2014/main" id="{D1295F96-55F5-B1D9-52B0-4D9B5ED2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16192" y="3741038"/>
            <a:ext cx="6338662" cy="4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8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File before encrypting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569914" cy="345061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File snapshot before performing encryption.</a:t>
            </a:r>
          </a:p>
        </p:txBody>
      </p:sp>
      <p:pic>
        <p:nvPicPr>
          <p:cNvPr id="2" name="Image25">
            <a:extLst>
              <a:ext uri="{FF2B5EF4-FFF2-40B4-BE49-F238E27FC236}">
                <a16:creationId xmlns:a16="http://schemas.microsoft.com/office/drawing/2014/main" id="{3AE928D3-E059-C16E-3B40-5A0DA836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77447" y="2086063"/>
            <a:ext cx="7137482" cy="3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4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File after encrypting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709874" cy="3450613"/>
          </a:xfrm>
        </p:spPr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File snapshot after performing encrypting.</a:t>
            </a:r>
          </a:p>
          <a:p>
            <a:endParaRPr lang="en-US" dirty="0"/>
          </a:p>
        </p:txBody>
      </p:sp>
      <p:pic>
        <p:nvPicPr>
          <p:cNvPr id="2" name="Image26">
            <a:extLst>
              <a:ext uri="{FF2B5EF4-FFF2-40B4-BE49-F238E27FC236}">
                <a16:creationId xmlns:a16="http://schemas.microsoft.com/office/drawing/2014/main" id="{BCD1D36E-85EF-601E-5AA9-97CE1020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61454" y="2151202"/>
            <a:ext cx="7337819" cy="3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7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Procedure for decryption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845838"/>
            <a:ext cx="3717580" cy="2620508"/>
          </a:xfrm>
        </p:spPr>
        <p:txBody>
          <a:bodyPr/>
          <a:lstStyle/>
          <a:p>
            <a:r>
              <a:rPr lang="en-US" dirty="0">
                <a:latin typeface="Liberation Serif"/>
              </a:rPr>
              <a:t>The passphrase which above command will prompt.</a:t>
            </a:r>
          </a:p>
        </p:txBody>
      </p:sp>
      <p:pic>
        <p:nvPicPr>
          <p:cNvPr id="2" name="Image27">
            <a:extLst>
              <a:ext uri="{FF2B5EF4-FFF2-40B4-BE49-F238E27FC236}">
                <a16:creationId xmlns:a16="http://schemas.microsoft.com/office/drawing/2014/main" id="{23424E01-22AB-68BD-9826-DEE4C659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51579" y="2094526"/>
            <a:ext cx="6332220" cy="510540"/>
          </a:xfrm>
          <a:prstGeom prst="rect">
            <a:avLst/>
          </a:prstGeom>
        </p:spPr>
      </p:pic>
      <p:pic>
        <p:nvPicPr>
          <p:cNvPr id="3" name="Image28">
            <a:extLst>
              <a:ext uri="{FF2B5EF4-FFF2-40B4-BE49-F238E27FC236}">
                <a16:creationId xmlns:a16="http://schemas.microsoft.com/office/drawing/2014/main" id="{4C9AFAC4-AE0A-D700-15C0-21501F32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9159" y="2742143"/>
            <a:ext cx="6887684" cy="32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54375-4B57-3F04-1186-C528ED1F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u="sng" kern="100" dirty="0">
                <a:effectLst/>
                <a:latin typeface="Liberation Serif"/>
                <a:ea typeface="Noto Serif CJK SC"/>
                <a:cs typeface="Lohit Devanagari"/>
              </a:rPr>
              <a:t>Task1: Database Design and Setup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C73965-6346-0823-CC0D-EF2AAFBDB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Enter MySQL</a:t>
            </a:r>
          </a:p>
          <a:p>
            <a:r>
              <a:rPr lang="en-US" sz="1800" dirty="0" err="1">
                <a:latin typeface="Liberation Serif"/>
              </a:rPr>
              <a:t>sudo</a:t>
            </a:r>
            <a:r>
              <a:rPr lang="en-US" sz="1800" dirty="0">
                <a:latin typeface="Liberation Serif"/>
              </a:rPr>
              <a:t> </a:t>
            </a:r>
            <a:r>
              <a:rPr lang="en-US" sz="1800" dirty="0" err="1">
                <a:latin typeface="Liberation Serif"/>
              </a:rPr>
              <a:t>mysql</a:t>
            </a:r>
            <a:r>
              <a:rPr lang="en-US" sz="1800" dirty="0">
                <a:latin typeface="Liberation Serif"/>
              </a:rPr>
              <a:t> -u root -p</a:t>
            </a:r>
          </a:p>
          <a:p>
            <a:endParaRPr lang="en-US" dirty="0"/>
          </a:p>
        </p:txBody>
      </p:sp>
      <p:pic>
        <p:nvPicPr>
          <p:cNvPr id="6" name="Image1">
            <a:extLst>
              <a:ext uri="{FF2B5EF4-FFF2-40B4-BE49-F238E27FC236}">
                <a16:creationId xmlns:a16="http://schemas.microsoft.com/office/drawing/2014/main" id="{1E4E879D-7813-AB6D-CB1B-3226036E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23518" y="2368191"/>
            <a:ext cx="6332220" cy="24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4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File </a:t>
            </a:r>
            <a:r>
              <a:rPr lang="en-US" sz="1800" dirty="0" err="1">
                <a:latin typeface="Liberation Serif"/>
              </a:rPr>
              <a:t>DECRyption</a:t>
            </a:r>
            <a:r>
              <a:rPr lang="en-US" sz="1800" dirty="0">
                <a:latin typeface="Liberation Serif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381756" cy="3450613"/>
          </a:xfrm>
        </p:spPr>
        <p:txBody>
          <a:bodyPr/>
          <a:lstStyle/>
          <a:p>
            <a:r>
              <a:rPr lang="en-US" dirty="0">
                <a:latin typeface="Liberation Serif"/>
              </a:rPr>
              <a:t>The command and passphrase in before slide will help to decrypt the file.</a:t>
            </a:r>
          </a:p>
        </p:txBody>
      </p:sp>
      <p:pic>
        <p:nvPicPr>
          <p:cNvPr id="6" name="Image29">
            <a:extLst>
              <a:ext uri="{FF2B5EF4-FFF2-40B4-BE49-F238E27FC236}">
                <a16:creationId xmlns:a16="http://schemas.microsoft.com/office/drawing/2014/main" id="{35A0F129-E6F6-65C4-7761-682B2AE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33335" y="2035223"/>
            <a:ext cx="6332220" cy="3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Procedure for </a:t>
            </a:r>
            <a:r>
              <a:rPr lang="en-US" sz="1800" dirty="0" smtClean="0">
                <a:latin typeface="Liberation Serif"/>
              </a:rPr>
              <a:t>encryption of single field in database</a:t>
            </a:r>
            <a:endParaRPr lang="en-US" sz="1800" dirty="0">
              <a:latin typeface="Liberation Serif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616" y="2015732"/>
            <a:ext cx="3890866" cy="3450613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Python script to integrate GnuPG encryption into the database operations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This script will encrypt the password for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UserID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= 2 in the Users table.</a:t>
            </a:r>
          </a:p>
          <a:p>
            <a:endParaRPr lang="en-US" dirty="0"/>
          </a:p>
        </p:txBody>
      </p:sp>
      <p:pic>
        <p:nvPicPr>
          <p:cNvPr id="2" name="Image19">
            <a:extLst>
              <a:ext uri="{FF2B5EF4-FFF2-40B4-BE49-F238E27FC236}">
                <a16:creationId xmlns:a16="http://schemas.microsoft.com/office/drawing/2014/main" id="{C52678ED-4824-485E-21EE-F5229488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391" y="2119575"/>
            <a:ext cx="6332220" cy="35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0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F9DB-EA8C-5D20-622D-B0EAB325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Procedure for </a:t>
            </a:r>
            <a:r>
              <a:rPr lang="en-US" sz="1800" dirty="0" smtClean="0">
                <a:latin typeface="Liberation Serif"/>
              </a:rPr>
              <a:t>encryption of single field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9608-FEDF-49D3-B1C3-D770BAC65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223058" cy="345061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Liberation Serif"/>
                <a:ea typeface="Noto Serif CJK SC"/>
                <a:cs typeface="Lohit Devanagari"/>
              </a:rPr>
              <a:t>Running python script. This is the encrypted password.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Script has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encypted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the password data for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UserID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=2.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Data is not visible in the table as it is encrypted for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UserID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= 2.</a:t>
            </a:r>
          </a:p>
          <a:p>
            <a:endParaRPr lang="en-US" dirty="0"/>
          </a:p>
        </p:txBody>
      </p:sp>
      <p:pic>
        <p:nvPicPr>
          <p:cNvPr id="4" name="Image20">
            <a:extLst>
              <a:ext uri="{FF2B5EF4-FFF2-40B4-BE49-F238E27FC236}">
                <a16:creationId xmlns:a16="http://schemas.microsoft.com/office/drawing/2014/main" id="{065950EB-F8F3-F3AE-F87E-82BAA71D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34659" y="1941923"/>
            <a:ext cx="5997877" cy="1866506"/>
          </a:xfrm>
          <a:prstGeom prst="rect">
            <a:avLst/>
          </a:prstGeom>
        </p:spPr>
      </p:pic>
      <p:pic>
        <p:nvPicPr>
          <p:cNvPr id="5" name="Image23">
            <a:extLst>
              <a:ext uri="{FF2B5EF4-FFF2-40B4-BE49-F238E27FC236}">
                <a16:creationId xmlns:a16="http://schemas.microsoft.com/office/drawing/2014/main" id="{A36CDA42-6692-BFFD-8404-7D46AB8C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4637" y="3970407"/>
            <a:ext cx="7327637" cy="1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7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DB3B-074C-066A-E6CF-61A92858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Script for </a:t>
            </a:r>
            <a:r>
              <a:rPr lang="en-US" sz="1800" kern="100" dirty="0" smtClean="0">
                <a:effectLst/>
                <a:latin typeface="Liberation Serif"/>
                <a:ea typeface="Noto Serif CJK SC"/>
                <a:cs typeface="Lohit Devanagari"/>
              </a:rPr>
              <a:t>decryption of Single field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7B66-80DA-D4DE-6F32-316F07648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062812" cy="3450613"/>
          </a:xfrm>
        </p:spPr>
        <p:txBody>
          <a:bodyPr/>
          <a:lstStyle/>
          <a:p>
            <a:r>
              <a:rPr lang="en-US" dirty="0">
                <a:latin typeface="Liberation Serif"/>
              </a:rPr>
              <a:t>Script for decrypting the password for </a:t>
            </a:r>
            <a:r>
              <a:rPr lang="en-US" dirty="0" err="1">
                <a:latin typeface="Liberation Serif"/>
              </a:rPr>
              <a:t>userID</a:t>
            </a:r>
            <a:r>
              <a:rPr lang="en-US" dirty="0">
                <a:latin typeface="Liberation Serif"/>
              </a:rPr>
              <a:t>=2 which was encrypted.</a:t>
            </a:r>
          </a:p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Script has decrypted the Password Data for </a:t>
            </a:r>
            <a:r>
              <a:rPr lang="en-US" sz="1800" kern="100" dirty="0" err="1">
                <a:effectLst/>
                <a:latin typeface="Liberation Serif"/>
                <a:ea typeface="Noto Serif CJK SC"/>
                <a:cs typeface="Lohit Devanagari"/>
              </a:rPr>
              <a:t>UserID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 = 2</a:t>
            </a:r>
          </a:p>
          <a:p>
            <a:pPr marL="0" indent="0">
              <a:buNone/>
            </a:pPr>
            <a:endParaRPr lang="en-US" dirty="0">
              <a:latin typeface="Liberation Serif"/>
            </a:endParaRPr>
          </a:p>
        </p:txBody>
      </p:sp>
      <p:pic>
        <p:nvPicPr>
          <p:cNvPr id="4" name="Image21">
            <a:extLst>
              <a:ext uri="{FF2B5EF4-FFF2-40B4-BE49-F238E27FC236}">
                <a16:creationId xmlns:a16="http://schemas.microsoft.com/office/drawing/2014/main" id="{40C01ECF-6826-1958-F8F1-086F53C8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04432" y="2015732"/>
            <a:ext cx="5928360" cy="1800488"/>
          </a:xfrm>
          <a:prstGeom prst="rect">
            <a:avLst/>
          </a:prstGeom>
        </p:spPr>
      </p:pic>
      <p:pic>
        <p:nvPicPr>
          <p:cNvPr id="5" name="Image22">
            <a:extLst>
              <a:ext uri="{FF2B5EF4-FFF2-40B4-BE49-F238E27FC236}">
                <a16:creationId xmlns:a16="http://schemas.microsoft.com/office/drawing/2014/main" id="{C4531F2B-D115-40C2-3975-154D8152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1519" y="4026853"/>
            <a:ext cx="6332220" cy="16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8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12EA-7EEF-0EA9-A29F-851B301F8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abic Typesetting" panose="020F0502020204030204" pitchFamily="66" charset="-78"/>
                <a:cs typeface="Arabic Typesetting" panose="020F0502020204030204" pitchFamily="66" charset="-78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9F0AE-C737-1E63-15B8-01D35BD51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4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Create database Ecommerce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354738" cy="345061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We have created database ecommerce.</a:t>
            </a:r>
          </a:p>
          <a:p>
            <a:r>
              <a:rPr lang="en-US" sz="1800" dirty="0">
                <a:latin typeface="Liberation Serif"/>
              </a:rPr>
              <a:t>And we can see tables in the database using “show databases” command.</a:t>
            </a:r>
          </a:p>
        </p:txBody>
      </p:sp>
      <p:pic>
        <p:nvPicPr>
          <p:cNvPr id="6" name="Image3">
            <a:extLst>
              <a:ext uri="{FF2B5EF4-FFF2-40B4-BE49-F238E27FC236}">
                <a16:creationId xmlns:a16="http://schemas.microsoft.com/office/drawing/2014/main" id="{F450DD66-2F4C-93EF-1A16-CFE1ABC2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34581" y="2132109"/>
            <a:ext cx="302514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8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472143" cy="345061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iberation Serif"/>
              </a:rPr>
              <a:t>Now we create tables.</a:t>
            </a:r>
          </a:p>
          <a:p>
            <a:r>
              <a:rPr lang="en-US" sz="1800" dirty="0">
                <a:latin typeface="Liberation Serif"/>
              </a:rPr>
              <a:t>The tables are- Users, Orders, Products and </a:t>
            </a:r>
            <a:r>
              <a:rPr lang="en-US" sz="1800" dirty="0" err="1">
                <a:latin typeface="Liberation Serif"/>
              </a:rPr>
              <a:t>OrderDetails</a:t>
            </a:r>
            <a:r>
              <a:rPr lang="en-US" sz="1800" dirty="0">
                <a:latin typeface="Liberation Serif"/>
              </a:rPr>
              <a:t>.</a:t>
            </a:r>
          </a:p>
        </p:txBody>
      </p:sp>
      <p:pic>
        <p:nvPicPr>
          <p:cNvPr id="3" name="Image2">
            <a:extLst>
              <a:ext uri="{FF2B5EF4-FFF2-40B4-BE49-F238E27FC236}">
                <a16:creationId xmlns:a16="http://schemas.microsoft.com/office/drawing/2014/main" id="{C953BF82-4A4D-4BA4-C7A8-3ABE627E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94389" y="1886054"/>
            <a:ext cx="4066162" cy="40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7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kern="100" dirty="0">
                <a:effectLst/>
                <a:latin typeface="Liberation Serif"/>
                <a:ea typeface="Noto Serif CJK SC"/>
                <a:cs typeface="Lohit Devanagari"/>
              </a:rPr>
              <a:t>Task2: Secure Data Storage</a:t>
            </a: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/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 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Populating table Users</a:t>
            </a:r>
            <a:b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918089" cy="3450613"/>
          </a:xfrm>
        </p:spPr>
        <p:txBody>
          <a:bodyPr/>
          <a:lstStyle/>
          <a:p>
            <a:r>
              <a:rPr lang="en-US" dirty="0"/>
              <a:t>We have populated Table Users here.</a:t>
            </a:r>
          </a:p>
        </p:txBody>
      </p:sp>
      <p:pic>
        <p:nvPicPr>
          <p:cNvPr id="3" name="Image4">
            <a:extLst>
              <a:ext uri="{FF2B5EF4-FFF2-40B4-BE49-F238E27FC236}">
                <a16:creationId xmlns:a16="http://schemas.microsoft.com/office/drawing/2014/main" id="{941D0E1D-23FD-7012-310B-97DD9976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66086" y="2015732"/>
            <a:ext cx="6332220" cy="1759585"/>
          </a:xfrm>
          <a:prstGeom prst="rect">
            <a:avLst/>
          </a:prstGeom>
        </p:spPr>
      </p:pic>
      <p:pic>
        <p:nvPicPr>
          <p:cNvPr id="6" name="Image5">
            <a:extLst>
              <a:ext uri="{FF2B5EF4-FFF2-40B4-BE49-F238E27FC236}">
                <a16:creationId xmlns:a16="http://schemas.microsoft.com/office/drawing/2014/main" id="{C8F97F0E-7054-4A5F-9497-61A99B811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66086" y="3937295"/>
            <a:ext cx="6332220" cy="17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Populating table Orders</a:t>
            </a: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503948" cy="3450613"/>
          </a:xfrm>
        </p:spPr>
        <p:txBody>
          <a:bodyPr/>
          <a:lstStyle/>
          <a:p>
            <a:r>
              <a:rPr lang="en-US" sz="1800" dirty="0">
                <a:latin typeface="Liberation Serif"/>
              </a:rPr>
              <a:t>We have populated Table Orders here.</a:t>
            </a:r>
          </a:p>
          <a:p>
            <a:endParaRPr lang="en-US" dirty="0"/>
          </a:p>
        </p:txBody>
      </p:sp>
      <p:pic>
        <p:nvPicPr>
          <p:cNvPr id="2" name="Image7">
            <a:extLst>
              <a:ext uri="{FF2B5EF4-FFF2-40B4-BE49-F238E27FC236}">
                <a16:creationId xmlns:a16="http://schemas.microsoft.com/office/drawing/2014/main" id="{71481A5C-C706-C03C-A121-59D8DA7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1415" y="4004456"/>
            <a:ext cx="5760720" cy="2065020"/>
          </a:xfrm>
          <a:prstGeom prst="rect">
            <a:avLst/>
          </a:prstGeom>
        </p:spPr>
      </p:pic>
      <p:pic>
        <p:nvPicPr>
          <p:cNvPr id="6" name="Image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71415" y="1896595"/>
            <a:ext cx="5760720" cy="20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Populating table PRODUCTS</a:t>
            </a: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r>
              <a:rPr lang="en-US" sz="1800" dirty="0">
                <a:latin typeface="Liberation Serif"/>
              </a:rPr>
              <a:t>We have populated Table Products here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" name="Image8">
            <a:extLst>
              <a:ext uri="{FF2B5EF4-FFF2-40B4-BE49-F238E27FC236}">
                <a16:creationId xmlns:a16="http://schemas.microsoft.com/office/drawing/2014/main" id="{373BDCDA-5A0C-E97F-BA87-5ADE9083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0" y="1943241"/>
            <a:ext cx="5195184" cy="1954503"/>
          </a:xfrm>
          <a:prstGeom prst="rect">
            <a:avLst/>
          </a:prstGeom>
        </p:spPr>
      </p:pic>
      <p:pic>
        <p:nvPicPr>
          <p:cNvPr id="3" name="Image9">
            <a:extLst>
              <a:ext uri="{FF2B5EF4-FFF2-40B4-BE49-F238E27FC236}">
                <a16:creationId xmlns:a16="http://schemas.microsoft.com/office/drawing/2014/main" id="{3F50A59C-4BB6-0DC8-1E5E-D1F6B1A9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1" y="3978733"/>
            <a:ext cx="5195184" cy="18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kern="100" dirty="0">
                <a:effectLst/>
                <a:latin typeface="Liberation Serif"/>
                <a:ea typeface="Noto Serif CJK SC"/>
                <a:cs typeface="Lohit Devanagari"/>
              </a:rPr>
              <a:t>Populating table ORDERDETAILS</a:t>
            </a: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70B52-BCBD-9F29-6708-E404DAA9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391009" cy="3450613"/>
          </a:xfrm>
        </p:spPr>
        <p:txBody>
          <a:bodyPr/>
          <a:lstStyle/>
          <a:p>
            <a:r>
              <a:rPr lang="en-US" sz="1800" dirty="0">
                <a:latin typeface="Liberation Serif"/>
              </a:rPr>
              <a:t>We have populated Table </a:t>
            </a:r>
            <a:r>
              <a:rPr lang="en-US" sz="1800" dirty="0" err="1">
                <a:latin typeface="Liberation Serif"/>
              </a:rPr>
              <a:t>OrderDetails</a:t>
            </a:r>
            <a:r>
              <a:rPr lang="en-US" sz="1800" dirty="0">
                <a:latin typeface="Liberation Serif"/>
              </a:rPr>
              <a:t> here.</a:t>
            </a:r>
          </a:p>
          <a:p>
            <a:endParaRPr lang="en-US" dirty="0"/>
          </a:p>
        </p:txBody>
      </p:sp>
      <p:pic>
        <p:nvPicPr>
          <p:cNvPr id="2" name="Image10">
            <a:extLst>
              <a:ext uri="{FF2B5EF4-FFF2-40B4-BE49-F238E27FC236}">
                <a16:creationId xmlns:a16="http://schemas.microsoft.com/office/drawing/2014/main" id="{4C0A50E3-0ECB-B62B-E28B-7DCFA98E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8490" y="2087854"/>
            <a:ext cx="6332220" cy="1779905"/>
          </a:xfrm>
          <a:prstGeom prst="rect">
            <a:avLst/>
          </a:prstGeom>
        </p:spPr>
      </p:pic>
      <p:pic>
        <p:nvPicPr>
          <p:cNvPr id="3" name="Image11">
            <a:extLst>
              <a:ext uri="{FF2B5EF4-FFF2-40B4-BE49-F238E27FC236}">
                <a16:creationId xmlns:a16="http://schemas.microsoft.com/office/drawing/2014/main" id="{1D99186E-AD7B-AAAE-2B38-FA35674E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48490" y="3988461"/>
            <a:ext cx="4160520" cy="20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6486C1-AD0A-E546-303F-98A04223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latin typeface="Liberation Serif"/>
                <a:ea typeface="Noto Serif CJK SC"/>
                <a:cs typeface="Lohit Devanagari"/>
              </a:rPr>
              <a:t>Exporting table data 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77F5A-3DA9-440E-A44F-B2C4CF33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360824" cy="3450613"/>
          </a:xfrm>
        </p:spPr>
        <p:txBody>
          <a:bodyPr/>
          <a:lstStyle/>
          <a:p>
            <a:r>
              <a:rPr lang="en-US" dirty="0">
                <a:latin typeface="Liberation Serif"/>
              </a:rPr>
              <a:t>Now we export the table data.</a:t>
            </a:r>
          </a:p>
        </p:txBody>
      </p:sp>
      <p:pic>
        <p:nvPicPr>
          <p:cNvPr id="7" name="Image12">
            <a:extLst>
              <a:ext uri="{FF2B5EF4-FFF2-40B4-BE49-F238E27FC236}">
                <a16:creationId xmlns:a16="http://schemas.microsoft.com/office/drawing/2014/main" id="{97CE1EFA-942B-C16D-117A-1A5C421F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74194" y="3344159"/>
            <a:ext cx="528066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38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70</TotalTime>
  <Words>379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Arabic Typesetting</vt:lpstr>
      <vt:lpstr>Arial</vt:lpstr>
      <vt:lpstr>Gill Sans MT</vt:lpstr>
      <vt:lpstr>Liberation Serif</vt:lpstr>
      <vt:lpstr>Lohit Devanagari</vt:lpstr>
      <vt:lpstr>Noto Serif CJK SC</vt:lpstr>
      <vt:lpstr>Gallery</vt:lpstr>
      <vt:lpstr>Group Assignment: Secure Data Storage and Encryption using Gnupg </vt:lpstr>
      <vt:lpstr>Task1: Database Design and Setup </vt:lpstr>
      <vt:lpstr>Create database Ecommerce </vt:lpstr>
      <vt:lpstr>PowerPoint Presentation</vt:lpstr>
      <vt:lpstr>Task2: Secure Data Storage   Populating table Users </vt:lpstr>
      <vt:lpstr>Populating table Orders</vt:lpstr>
      <vt:lpstr>Populating table PRODUCTS</vt:lpstr>
      <vt:lpstr>Populating table ORDERDETAILS</vt:lpstr>
      <vt:lpstr>Exporting table data </vt:lpstr>
      <vt:lpstr>Task 3: Encryption using GnuPG </vt:lpstr>
      <vt:lpstr>Displaying the keys of Gnupg </vt:lpstr>
      <vt:lpstr>setting a password for gnupg</vt:lpstr>
      <vt:lpstr>Listing keys and exporting our key  </vt:lpstr>
      <vt:lpstr>installing GnuPG for python pip </vt:lpstr>
      <vt:lpstr>installing mysql connector </vt:lpstr>
      <vt:lpstr>encrypting entire file using GnuPG </vt:lpstr>
      <vt:lpstr>File before encrypting </vt:lpstr>
      <vt:lpstr>File after encrypting </vt:lpstr>
      <vt:lpstr>Procedure for decryption </vt:lpstr>
      <vt:lpstr>File DECRyption </vt:lpstr>
      <vt:lpstr>Procedure for encryption of single field in database</vt:lpstr>
      <vt:lpstr>Procedure for encryption of single field</vt:lpstr>
      <vt:lpstr>Script for decryption of Single field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Assignment: Secure Data Storage and Encryption using Gnupg</dc:title>
  <dc:creator>Pratik Darade</dc:creator>
  <cp:lastModifiedBy>Ishan Prabhune</cp:lastModifiedBy>
  <cp:revision>5</cp:revision>
  <dcterms:created xsi:type="dcterms:W3CDTF">2023-10-31T03:56:43Z</dcterms:created>
  <dcterms:modified xsi:type="dcterms:W3CDTF">2023-11-07T03:21:01Z</dcterms:modified>
</cp:coreProperties>
</file>